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74" r:id="rId5"/>
    <p:sldId id="275" r:id="rId6"/>
    <p:sldId id="276" r:id="rId7"/>
    <p:sldId id="277" r:id="rId8"/>
    <p:sldId id="278" r:id="rId9"/>
    <p:sldId id="279" r:id="rId10"/>
    <p:sldId id="280" r:id="rId11"/>
    <p:sldId id="281" r:id="rId12"/>
    <p:sldId id="283" r:id="rId13"/>
    <p:sldId id="284" r:id="rId14"/>
    <p:sldId id="285" r:id="rId15"/>
    <p:sldId id="257" r:id="rId16"/>
    <p:sldId id="262" r:id="rId17"/>
    <p:sldId id="260" r:id="rId18"/>
    <p:sldId id="263" r:id="rId19"/>
    <p:sldId id="272" r:id="rId20"/>
    <p:sldId id="268" r:id="rId21"/>
    <p:sldId id="270" r:id="rId22"/>
    <p:sldId id="271" r:id="rId23"/>
    <p:sldId id="26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59" autoAdjust="0"/>
    <p:restoredTop sz="94660"/>
  </p:normalViewPr>
  <p:slideViewPr>
    <p:cSldViewPr snapToGrid="0">
      <p:cViewPr varScale="1">
        <p:scale>
          <a:sx n="76" d="100"/>
          <a:sy n="76" d="100"/>
        </p:scale>
        <p:origin x="120"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AB364-B750-452D-B0F8-CB20ED1C7A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688235A-A04C-4696-898F-7460DA7D74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0BC2AB8-F4E9-4E18-A711-F765A190D157}"/>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5" name="页脚占位符 4">
            <a:extLst>
              <a:ext uri="{FF2B5EF4-FFF2-40B4-BE49-F238E27FC236}">
                <a16:creationId xmlns:a16="http://schemas.microsoft.com/office/drawing/2014/main" id="{98796D9C-273C-4A23-97C9-787EAD97A7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C0BE10-86B2-4E05-BAA6-0ABCB325D6CE}"/>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2616065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97B7A-E6A3-46D2-9D02-BE0ED66D448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F426492-73BE-4CB8-9EB0-BFDE80C99EA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58E941-C511-46A0-82AF-063FE922381D}"/>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5" name="页脚占位符 4">
            <a:extLst>
              <a:ext uri="{FF2B5EF4-FFF2-40B4-BE49-F238E27FC236}">
                <a16:creationId xmlns:a16="http://schemas.microsoft.com/office/drawing/2014/main" id="{7AF14815-D7D2-4D95-8DF5-BC23D70FD4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1FDE62-AD49-4F35-85B4-35482E2F2568}"/>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182817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C43CCF-6A69-4F41-BF9F-061C2077BA4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02D8A3-0664-46CD-8FCB-947BB68486A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CEE16A-D57D-4606-A190-1B3EA7AE0709}"/>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5" name="页脚占位符 4">
            <a:extLst>
              <a:ext uri="{FF2B5EF4-FFF2-40B4-BE49-F238E27FC236}">
                <a16:creationId xmlns:a16="http://schemas.microsoft.com/office/drawing/2014/main" id="{961EDA77-B580-403C-B7B2-85F763CD01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D98C93-5743-4D19-866D-2253181F762F}"/>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624950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29876-0A2E-4C35-A437-DC37DF47DE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D3A4D2-F49D-4077-9C0D-25076051CE9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EE842-EC27-460A-BDB2-DDA40FDEABAC}"/>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5" name="页脚占位符 4">
            <a:extLst>
              <a:ext uri="{FF2B5EF4-FFF2-40B4-BE49-F238E27FC236}">
                <a16:creationId xmlns:a16="http://schemas.microsoft.com/office/drawing/2014/main" id="{E3063018-E023-417E-99BD-6B73C6F212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AE57FC-2291-4577-B94D-8D8D1B20FBA2}"/>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2050984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CFAE2-B720-48BD-927C-632D8476B4E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2C7AB8-35C9-4B71-8331-FBBD4E51C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973540-553B-4A09-9DA9-859908980429}"/>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5" name="页脚占位符 4">
            <a:extLst>
              <a:ext uri="{FF2B5EF4-FFF2-40B4-BE49-F238E27FC236}">
                <a16:creationId xmlns:a16="http://schemas.microsoft.com/office/drawing/2014/main" id="{72318E7B-25A1-41F9-9587-1BE3AC2791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04A81C-CD06-487A-BADA-5F3B396C00F2}"/>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32876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3BFB9-6860-4011-972B-F645B9F4C2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4FF56D8-E43A-4631-AD41-7597470859A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2088DE2-31DB-4645-966C-084667DDA71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8C187FF-773A-44FB-89DA-B269377B9B7E}"/>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6" name="页脚占位符 5">
            <a:extLst>
              <a:ext uri="{FF2B5EF4-FFF2-40B4-BE49-F238E27FC236}">
                <a16:creationId xmlns:a16="http://schemas.microsoft.com/office/drawing/2014/main" id="{B4478524-20B6-42A9-82C0-874D334096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E8D786-A676-4695-BF92-193517991199}"/>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192216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2BE8A-ECBF-4C5F-B596-1C00D627BED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5F7FAE-16CA-473D-904D-BED18074B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5B1958-4769-4760-A3E4-82734BE8E5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1F0D795-FADF-4622-90E9-85AE07EEA7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82BDDC-4FCB-4A2C-9073-36FBBE06276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203F9AD-93EB-4106-A7F3-AA97D757DC8C}"/>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8" name="页脚占位符 7">
            <a:extLst>
              <a:ext uri="{FF2B5EF4-FFF2-40B4-BE49-F238E27FC236}">
                <a16:creationId xmlns:a16="http://schemas.microsoft.com/office/drawing/2014/main" id="{4140ABB4-2DB3-452A-AD2C-49E8CEEF080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598EBAB-888F-4367-8C87-5367772DCF8A}"/>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427436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C6865-9AB4-4D68-B757-CD0A2D34DAD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3C3F4A-AB8D-4553-BB22-C08A03B18FB7}"/>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4" name="页脚占位符 3">
            <a:extLst>
              <a:ext uri="{FF2B5EF4-FFF2-40B4-BE49-F238E27FC236}">
                <a16:creationId xmlns:a16="http://schemas.microsoft.com/office/drawing/2014/main" id="{BE48E910-B192-4CD5-B765-0A578B2B00A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5C8745-C038-4787-991E-DAE8F5CBC3A2}"/>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2581482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6A8C14B-76D0-41A8-9CE8-65F5EFBA385E}"/>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3" name="页脚占位符 2">
            <a:extLst>
              <a:ext uri="{FF2B5EF4-FFF2-40B4-BE49-F238E27FC236}">
                <a16:creationId xmlns:a16="http://schemas.microsoft.com/office/drawing/2014/main" id="{00F91A12-7011-4163-9E5E-B27AD457853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7672682-09E1-4529-9843-ABD10827BFE9}"/>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320901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AE710-2FCB-4101-A5C7-74FC2D3F38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1F234E-3056-4272-916A-2C252CF325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6FEDFFD-C76A-4BDF-A725-1552EE3318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583A859-4A92-4E1A-BE2A-C9CEB1C92C05}"/>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6" name="页脚占位符 5">
            <a:extLst>
              <a:ext uri="{FF2B5EF4-FFF2-40B4-BE49-F238E27FC236}">
                <a16:creationId xmlns:a16="http://schemas.microsoft.com/office/drawing/2014/main" id="{152AA522-816D-45FB-ABD8-C0D2A4C59C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F13632-A923-4DB3-9F81-BD99394AF454}"/>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3859149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CA34C-202A-487E-ABC0-EBAA6C8B25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D16D31-1627-4ADD-B74F-A810677F67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33FD4F-D9D7-4B90-B389-8B41BBFF2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4BD2086-11DF-475F-8D77-F100E7BFB5E5}"/>
              </a:ext>
            </a:extLst>
          </p:cNvPr>
          <p:cNvSpPr>
            <a:spLocks noGrp="1"/>
          </p:cNvSpPr>
          <p:nvPr>
            <p:ph type="dt" sz="half" idx="10"/>
          </p:nvPr>
        </p:nvSpPr>
        <p:spPr/>
        <p:txBody>
          <a:bodyPr/>
          <a:lstStyle/>
          <a:p>
            <a:fld id="{25C3074B-5392-47BB-9B6F-0B9A4D520E04}" type="datetimeFigureOut">
              <a:rPr lang="zh-CN" altLang="en-US" smtClean="0"/>
              <a:t>2020/10/17</a:t>
            </a:fld>
            <a:endParaRPr lang="zh-CN" altLang="en-US"/>
          </a:p>
        </p:txBody>
      </p:sp>
      <p:sp>
        <p:nvSpPr>
          <p:cNvPr id="6" name="页脚占位符 5">
            <a:extLst>
              <a:ext uri="{FF2B5EF4-FFF2-40B4-BE49-F238E27FC236}">
                <a16:creationId xmlns:a16="http://schemas.microsoft.com/office/drawing/2014/main" id="{19EF361A-0FFA-4FAC-98DD-9E9792BFE6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815931-5DCA-4ECF-822B-DE4021E1FFC8}"/>
              </a:ext>
            </a:extLst>
          </p:cNvPr>
          <p:cNvSpPr>
            <a:spLocks noGrp="1"/>
          </p:cNvSpPr>
          <p:nvPr>
            <p:ph type="sldNum" sz="quarter" idx="12"/>
          </p:nvPr>
        </p:nvSpPr>
        <p:spPr/>
        <p:txBody>
          <a:body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1468067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077E3A-961F-4922-A5DE-882C48A6A0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66D67B4-C748-47D9-9949-93DE9CCA8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AA5AA0-2602-4CDA-944B-F2DC326BF9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3074B-5392-47BB-9B6F-0B9A4D520E04}" type="datetimeFigureOut">
              <a:rPr lang="zh-CN" altLang="en-US" smtClean="0"/>
              <a:t>2020/10/17</a:t>
            </a:fld>
            <a:endParaRPr lang="zh-CN" altLang="en-US"/>
          </a:p>
        </p:txBody>
      </p:sp>
      <p:sp>
        <p:nvSpPr>
          <p:cNvPr id="5" name="页脚占位符 4">
            <a:extLst>
              <a:ext uri="{FF2B5EF4-FFF2-40B4-BE49-F238E27FC236}">
                <a16:creationId xmlns:a16="http://schemas.microsoft.com/office/drawing/2014/main" id="{E679902B-F0B0-4133-9CC9-A700C3C60E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3AF0074-B49C-4616-9A44-5F62E7843E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9AA1E-6622-4533-8B9C-AE89BC41C100}" type="slidenum">
              <a:rPr lang="zh-CN" altLang="en-US" smtClean="0"/>
              <a:t>‹#›</a:t>
            </a:fld>
            <a:endParaRPr lang="zh-CN" altLang="en-US"/>
          </a:p>
        </p:txBody>
      </p:sp>
    </p:spTree>
    <p:extLst>
      <p:ext uri="{BB962C8B-B14F-4D97-AF65-F5344CB8AC3E}">
        <p14:creationId xmlns:p14="http://schemas.microsoft.com/office/powerpoint/2010/main" val="433558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09AB814-5DF9-404C-881A-FEBADAD62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237903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6B8551-1DC0-42AB-A419-CCF682B602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3212" y="419100"/>
            <a:ext cx="8739188" cy="5696109"/>
          </a:xfrm>
          <a:prstGeom prst="rect">
            <a:avLst/>
          </a:prstGeom>
          <a:noFill/>
          <a:ln>
            <a:noFill/>
          </a:ln>
        </p:spPr>
      </p:pic>
    </p:spTree>
    <p:extLst>
      <p:ext uri="{BB962C8B-B14F-4D97-AF65-F5344CB8AC3E}">
        <p14:creationId xmlns:p14="http://schemas.microsoft.com/office/powerpoint/2010/main" val="386696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6CD172A-2530-4761-801D-842744C93378}"/>
              </a:ext>
            </a:extLst>
          </p:cNvPr>
          <p:cNvSpPr txBox="1"/>
          <p:nvPr/>
        </p:nvSpPr>
        <p:spPr>
          <a:xfrm>
            <a:off x="584200" y="482600"/>
            <a:ext cx="201930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第三环节</a:t>
            </a:r>
          </a:p>
        </p:txBody>
      </p:sp>
      <p:pic>
        <p:nvPicPr>
          <p:cNvPr id="4" name="图片 3">
            <a:extLst>
              <a:ext uri="{FF2B5EF4-FFF2-40B4-BE49-F238E27FC236}">
                <a16:creationId xmlns:a16="http://schemas.microsoft.com/office/drawing/2014/main" id="{A9338ED4-027E-4C60-A51D-D4CD187F87C7}"/>
              </a:ext>
            </a:extLst>
          </p:cNvPr>
          <p:cNvPicPr/>
          <p:nvPr/>
        </p:nvPicPr>
        <p:blipFill>
          <a:blip r:embed="rId2"/>
          <a:stretch>
            <a:fillRect/>
          </a:stretch>
        </p:blipFill>
        <p:spPr>
          <a:xfrm>
            <a:off x="753745" y="1041401"/>
            <a:ext cx="8695055" cy="5127148"/>
          </a:xfrm>
          <a:prstGeom prst="rect">
            <a:avLst/>
          </a:prstGeom>
        </p:spPr>
      </p:pic>
    </p:spTree>
    <p:extLst>
      <p:ext uri="{BB962C8B-B14F-4D97-AF65-F5344CB8AC3E}">
        <p14:creationId xmlns:p14="http://schemas.microsoft.com/office/powerpoint/2010/main" val="1796452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CEB265-786C-45EC-9BFE-552FD5171A3C}"/>
              </a:ext>
            </a:extLst>
          </p:cNvPr>
          <p:cNvPicPr/>
          <p:nvPr/>
        </p:nvPicPr>
        <p:blipFill>
          <a:blip r:embed="rId2"/>
          <a:stretch>
            <a:fillRect/>
          </a:stretch>
        </p:blipFill>
        <p:spPr>
          <a:xfrm>
            <a:off x="683894" y="762000"/>
            <a:ext cx="10123805" cy="5512435"/>
          </a:xfrm>
          <a:prstGeom prst="rect">
            <a:avLst/>
          </a:prstGeom>
        </p:spPr>
      </p:pic>
    </p:spTree>
    <p:extLst>
      <p:ext uri="{BB962C8B-B14F-4D97-AF65-F5344CB8AC3E}">
        <p14:creationId xmlns:p14="http://schemas.microsoft.com/office/powerpoint/2010/main" val="3826290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1E18499-09C4-4D2D-A8CD-5ABA092F6494}"/>
              </a:ext>
            </a:extLst>
          </p:cNvPr>
          <p:cNvPicPr/>
          <p:nvPr/>
        </p:nvPicPr>
        <p:blipFill>
          <a:blip r:embed="rId2"/>
          <a:stretch>
            <a:fillRect/>
          </a:stretch>
        </p:blipFill>
        <p:spPr>
          <a:xfrm>
            <a:off x="756126" y="584200"/>
            <a:ext cx="9848374" cy="5438140"/>
          </a:xfrm>
          <a:prstGeom prst="rect">
            <a:avLst/>
          </a:prstGeom>
        </p:spPr>
      </p:pic>
    </p:spTree>
    <p:extLst>
      <p:ext uri="{BB962C8B-B14F-4D97-AF65-F5344CB8AC3E}">
        <p14:creationId xmlns:p14="http://schemas.microsoft.com/office/powerpoint/2010/main" val="250843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9670ACF-3A02-4E21-B140-2D8381F12C8F}"/>
              </a:ext>
            </a:extLst>
          </p:cNvPr>
          <p:cNvPicPr/>
          <p:nvPr/>
        </p:nvPicPr>
        <p:blipFill>
          <a:blip r:embed="rId2"/>
          <a:stretch>
            <a:fillRect/>
          </a:stretch>
        </p:blipFill>
        <p:spPr>
          <a:xfrm>
            <a:off x="688657" y="342900"/>
            <a:ext cx="10284143" cy="5946616"/>
          </a:xfrm>
          <a:prstGeom prst="rect">
            <a:avLst/>
          </a:prstGeom>
        </p:spPr>
      </p:pic>
    </p:spTree>
    <p:extLst>
      <p:ext uri="{BB962C8B-B14F-4D97-AF65-F5344CB8AC3E}">
        <p14:creationId xmlns:p14="http://schemas.microsoft.com/office/powerpoint/2010/main" val="411265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C530962-52C2-42FA-BB14-F5C58F4A3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5127"/>
            <a:ext cx="12192000" cy="5327746"/>
          </a:xfrm>
          <a:prstGeom prst="rect">
            <a:avLst/>
          </a:prstGeom>
        </p:spPr>
      </p:pic>
    </p:spTree>
    <p:extLst>
      <p:ext uri="{BB962C8B-B14F-4D97-AF65-F5344CB8AC3E}">
        <p14:creationId xmlns:p14="http://schemas.microsoft.com/office/powerpoint/2010/main" val="214860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D1D998-9E74-4A00-8A33-EBFBF395DAB6}"/>
              </a:ext>
            </a:extLst>
          </p:cNvPr>
          <p:cNvPicPr/>
          <p:nvPr/>
        </p:nvPicPr>
        <p:blipFill>
          <a:blip r:embed="rId2"/>
          <a:stretch>
            <a:fillRect/>
          </a:stretch>
        </p:blipFill>
        <p:spPr>
          <a:xfrm>
            <a:off x="1275292" y="547370"/>
            <a:ext cx="8986308" cy="5763260"/>
          </a:xfrm>
          <a:prstGeom prst="rect">
            <a:avLst/>
          </a:prstGeom>
        </p:spPr>
      </p:pic>
    </p:spTree>
    <p:extLst>
      <p:ext uri="{BB962C8B-B14F-4D97-AF65-F5344CB8AC3E}">
        <p14:creationId xmlns:p14="http://schemas.microsoft.com/office/powerpoint/2010/main" val="16916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743A18-CFA3-4CAE-8205-4252EE871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267" y="0"/>
            <a:ext cx="9133465" cy="6858000"/>
          </a:xfrm>
          <a:prstGeom prst="rect">
            <a:avLst/>
          </a:prstGeom>
        </p:spPr>
      </p:pic>
    </p:spTree>
    <p:extLst>
      <p:ext uri="{BB962C8B-B14F-4D97-AF65-F5344CB8AC3E}">
        <p14:creationId xmlns:p14="http://schemas.microsoft.com/office/powerpoint/2010/main" val="92189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B1ADA8-077B-4983-877F-1CD7D7805708}"/>
              </a:ext>
            </a:extLst>
          </p:cNvPr>
          <p:cNvPicPr>
            <a:picLocks noChangeAspect="1"/>
          </p:cNvPicPr>
          <p:nvPr/>
        </p:nvPicPr>
        <p:blipFill>
          <a:blip r:embed="rId2"/>
          <a:stretch>
            <a:fillRect/>
          </a:stretch>
        </p:blipFill>
        <p:spPr>
          <a:xfrm>
            <a:off x="3724630" y="0"/>
            <a:ext cx="4742739" cy="6858000"/>
          </a:xfrm>
          <a:prstGeom prst="rect">
            <a:avLst/>
          </a:prstGeom>
        </p:spPr>
      </p:pic>
    </p:spTree>
    <p:extLst>
      <p:ext uri="{BB962C8B-B14F-4D97-AF65-F5344CB8AC3E}">
        <p14:creationId xmlns:p14="http://schemas.microsoft.com/office/powerpoint/2010/main" val="4209177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8C6923-A272-48AC-856A-FF273127B481}"/>
              </a:ext>
            </a:extLst>
          </p:cNvPr>
          <p:cNvSpPr txBox="1"/>
          <p:nvPr/>
        </p:nvSpPr>
        <p:spPr>
          <a:xfrm>
            <a:off x="966651" y="1045034"/>
            <a:ext cx="8412480" cy="6119945"/>
          </a:xfrm>
          <a:prstGeom prst="rect">
            <a:avLst/>
          </a:prstGeom>
          <a:noFill/>
        </p:spPr>
        <p:txBody>
          <a:bodyPr wrap="square" rtlCol="0">
            <a:spAutoFit/>
          </a:bodyPr>
          <a:lstStyle/>
          <a:p>
            <a:pPr indent="304800" algn="ctr">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总结</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本项目使用多种设备相互配合，采用多种通信、识别方案以实现上述功能，此外为了提高系统的整体使用流畅性，我们使用</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等多种语言应用到不同硬件设备上。方案基于</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5G</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eMBB</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mMTC</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应用场景以及</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AI</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的菜品识别和数字识别技术完成，与</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5G</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AI</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紧密联系。同时，方案立足于粮食浪费的现实角度通过从顾客和管理者两个角度出发采取措施以起到节约粮食同时健康饮食的作用，具有很强的实用性，而其低廉的成本、高适配性以及市面上无类似产品使得该项目具有很高的落地可能性。</a:t>
            </a:r>
          </a:p>
          <a:p>
            <a:pPr indent="304800">
              <a:lnSpc>
                <a:spcPct val="150000"/>
              </a:lnSpc>
            </a:pPr>
            <a:endParaRPr lang="zh-CN" altLang="en-US"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42782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示&#10;&#10;描述已自动生成">
            <a:extLst>
              <a:ext uri="{FF2B5EF4-FFF2-40B4-BE49-F238E27FC236}">
                <a16:creationId xmlns:a16="http://schemas.microsoft.com/office/drawing/2014/main" id="{4D19345D-FB8F-4DB0-ABEB-A928F55C3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887" y="995170"/>
            <a:ext cx="8196147" cy="4867659"/>
          </a:xfrm>
          <a:prstGeom prst="rect">
            <a:avLst/>
          </a:prstGeom>
        </p:spPr>
      </p:pic>
    </p:spTree>
    <p:extLst>
      <p:ext uri="{BB962C8B-B14F-4D97-AF65-F5344CB8AC3E}">
        <p14:creationId xmlns:p14="http://schemas.microsoft.com/office/powerpoint/2010/main" val="175473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8C6923-A272-48AC-856A-FF273127B481}"/>
              </a:ext>
            </a:extLst>
          </p:cNvPr>
          <p:cNvSpPr txBox="1"/>
          <p:nvPr/>
        </p:nvSpPr>
        <p:spPr>
          <a:xfrm>
            <a:off x="966651" y="1045034"/>
            <a:ext cx="8412480" cy="5576014"/>
          </a:xfrm>
          <a:prstGeom prst="rect">
            <a:avLst/>
          </a:prstGeom>
          <a:noFill/>
        </p:spPr>
        <p:txBody>
          <a:bodyPr wrap="square" rtlCol="0">
            <a:spAutoFit/>
          </a:bodyPr>
          <a:lstStyle/>
          <a:p>
            <a:pPr indent="304800" algn="ctr">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本项目实现的功能</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功能一数据传输：树莓派通过蓝牙接收</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STM32</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采集的压力数据，并建立与服务器的双向连接来发送和接收视频流。</a:t>
            </a:r>
          </a:p>
          <a:p>
            <a:pPr indent="304800" algn="just">
              <a:lnSpc>
                <a:spcPct val="150000"/>
              </a:lnSpc>
            </a:pP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功能二图像识别：服务器对来自树莓派的视频流进行数字识别和菜品识别，并将菜品信息与盘子</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ID</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进行绑定。</a:t>
            </a:r>
          </a:p>
          <a:p>
            <a:pPr indent="304800" algn="just">
              <a:lnSpc>
                <a:spcPct val="150000"/>
              </a:lnSpc>
            </a:pP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功能三标记绘图：服务器返回标记后的画面图片给树莓派显示；压力传感器检测到无重量即本次识别结束时返回统计图片给看；服务器上传所有识别信息至云端供后台管理端进行数据处理以便管理人员查看。</a:t>
            </a:r>
          </a:p>
          <a:p>
            <a:pPr indent="304800">
              <a:lnSpc>
                <a:spcPct val="150000"/>
              </a:lnSpc>
            </a:pPr>
            <a:endParaRPr lang="zh-CN" altLang="en-US"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6440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8C6923-A272-48AC-856A-FF273127B481}"/>
              </a:ext>
            </a:extLst>
          </p:cNvPr>
          <p:cNvSpPr txBox="1"/>
          <p:nvPr/>
        </p:nvSpPr>
        <p:spPr>
          <a:xfrm>
            <a:off x="966651" y="1010209"/>
            <a:ext cx="8412480" cy="3360022"/>
          </a:xfrm>
          <a:prstGeom prst="rect">
            <a:avLst/>
          </a:prstGeom>
          <a:noFill/>
        </p:spPr>
        <p:txBody>
          <a:bodyPr wrap="square" rtlCol="0">
            <a:spAutoFit/>
          </a:bodyPr>
          <a:lstStyle/>
          <a:p>
            <a:pPr indent="304800" algn="ctr">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本项目用到的技术</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通信技术：蓝牙</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+socket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连接</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图像识别技术：菜品识别</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数字识别（二维码识别）</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图像分割与增强技术</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压力监测技术</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可视化管理</a:t>
            </a:r>
          </a:p>
        </p:txBody>
      </p:sp>
    </p:spTree>
    <p:extLst>
      <p:ext uri="{BB962C8B-B14F-4D97-AF65-F5344CB8AC3E}">
        <p14:creationId xmlns:p14="http://schemas.microsoft.com/office/powerpoint/2010/main" val="4277517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8C6923-A272-48AC-856A-FF273127B481}"/>
              </a:ext>
            </a:extLst>
          </p:cNvPr>
          <p:cNvSpPr txBox="1"/>
          <p:nvPr/>
        </p:nvSpPr>
        <p:spPr>
          <a:xfrm>
            <a:off x="905691" y="653143"/>
            <a:ext cx="8412480" cy="2221762"/>
          </a:xfrm>
          <a:prstGeom prst="rect">
            <a:avLst/>
          </a:prstGeom>
          <a:noFill/>
        </p:spPr>
        <p:txBody>
          <a:bodyPr wrap="square" rtlCol="0">
            <a:spAutoFit/>
          </a:bodyPr>
          <a:lstStyle/>
          <a:p>
            <a:pPr indent="304800" algn="ctr">
              <a:lnSpc>
                <a:spcPct val="150000"/>
              </a:lnSpc>
            </a:pP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本项目用到的编程语言</a:t>
            </a:r>
            <a:endPar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400" dirty="0">
                <a:latin typeface="宋体" panose="02010600030101010101" pitchFamily="2" charset="-122"/>
                <a:ea typeface="宋体" panose="02010600030101010101" pitchFamily="2" charset="-122"/>
              </a:rPr>
              <a:t>Python</a:t>
            </a:r>
            <a:r>
              <a:rPr lang="zh-CN" altLang="en-US" sz="2400" dirty="0">
                <a:latin typeface="宋体" panose="02010600030101010101" pitchFamily="2" charset="-122"/>
                <a:ea typeface="宋体" panose="02010600030101010101" pitchFamily="2" charset="-122"/>
              </a:rPr>
              <a:t>：树莓派、服务器</a:t>
            </a:r>
            <a:r>
              <a:rPr lang="en-US" altLang="zh-CN" sz="2400" dirty="0">
                <a:latin typeface="宋体" panose="02010600030101010101" pitchFamily="2" charset="-122"/>
                <a:ea typeface="宋体" panose="02010600030101010101" pitchFamily="2" charset="-122"/>
              </a:rPr>
              <a:t>PC</a:t>
            </a:r>
          </a:p>
          <a:p>
            <a:pPr>
              <a:lnSpc>
                <a:spcPct val="150000"/>
              </a:lnSpc>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STM32</a:t>
            </a:r>
            <a:r>
              <a:rPr lang="zh-CN" altLang="en-US" sz="2400" dirty="0">
                <a:latin typeface="宋体" panose="02010600030101010101" pitchFamily="2" charset="-122"/>
                <a:ea typeface="宋体" panose="02010600030101010101" pitchFamily="2" charset="-122"/>
              </a:rPr>
              <a:t>、蓝牙模块、压力传感器</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：后台管理</a:t>
            </a:r>
            <a:r>
              <a:rPr lang="en-US" altLang="zh-CN" sz="2400" dirty="0">
                <a:latin typeface="宋体" panose="02010600030101010101" pitchFamily="2" charset="-122"/>
                <a:ea typeface="宋体" panose="02010600030101010101" pitchFamily="2" charset="-122"/>
              </a:rPr>
              <a:t>PC</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55778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8C6923-A272-48AC-856A-FF273127B481}"/>
              </a:ext>
            </a:extLst>
          </p:cNvPr>
          <p:cNvSpPr txBox="1"/>
          <p:nvPr/>
        </p:nvSpPr>
        <p:spPr>
          <a:xfrm>
            <a:off x="966651" y="1018905"/>
            <a:ext cx="8412480" cy="2792239"/>
          </a:xfrm>
          <a:prstGeom prst="rect">
            <a:avLst/>
          </a:prstGeom>
          <a:noFill/>
        </p:spPr>
        <p:txBody>
          <a:bodyPr wrap="square" rtlCol="0">
            <a:spAutoFit/>
          </a:bodyPr>
          <a:lstStyle/>
          <a:p>
            <a:pPr indent="304800" algn="ctr">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本项目的优点</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紧密结合比赛主题</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5G+AI</a:t>
            </a:r>
          </a:p>
          <a:p>
            <a:pPr indent="304800">
              <a:lnSpc>
                <a:spcPct val="150000"/>
              </a:lnSpc>
            </a:pP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紧密结合时事热点</a:t>
            </a:r>
          </a:p>
          <a:p>
            <a:pPr indent="304800">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项目</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具有较大的落地可能性</a:t>
            </a:r>
          </a:p>
          <a:p>
            <a:pPr indent="304800">
              <a:lnSpc>
                <a:spcPct val="15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项目具有较好的适配性</a:t>
            </a:r>
          </a:p>
        </p:txBody>
      </p:sp>
    </p:spTree>
    <p:extLst>
      <p:ext uri="{BB962C8B-B14F-4D97-AF65-F5344CB8AC3E}">
        <p14:creationId xmlns:p14="http://schemas.microsoft.com/office/powerpoint/2010/main" val="11603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63CE879-5423-4368-911F-AEBBA34C6A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93850" y="944265"/>
            <a:ext cx="8007350" cy="5507335"/>
          </a:xfrm>
          <a:prstGeom prst="rect">
            <a:avLst/>
          </a:prstGeom>
          <a:noFill/>
          <a:ln>
            <a:noFill/>
          </a:ln>
        </p:spPr>
      </p:pic>
      <p:sp>
        <p:nvSpPr>
          <p:cNvPr id="4" name="文本框 3">
            <a:extLst>
              <a:ext uri="{FF2B5EF4-FFF2-40B4-BE49-F238E27FC236}">
                <a16:creationId xmlns:a16="http://schemas.microsoft.com/office/drawing/2014/main" id="{4E56DC82-DCF3-4E79-9723-FD70F49E5F5D}"/>
              </a:ext>
            </a:extLst>
          </p:cNvPr>
          <p:cNvSpPr txBox="1"/>
          <p:nvPr/>
        </p:nvSpPr>
        <p:spPr>
          <a:xfrm>
            <a:off x="584200" y="482600"/>
            <a:ext cx="201930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第一环节</a:t>
            </a:r>
          </a:p>
        </p:txBody>
      </p:sp>
    </p:spTree>
    <p:extLst>
      <p:ext uri="{BB962C8B-B14F-4D97-AF65-F5344CB8AC3E}">
        <p14:creationId xmlns:p14="http://schemas.microsoft.com/office/powerpoint/2010/main" val="40533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009475-3ECC-477E-9F3C-BFE6D3D42EC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6157" y="457201"/>
            <a:ext cx="8620443" cy="5964872"/>
          </a:xfrm>
          <a:prstGeom prst="rect">
            <a:avLst/>
          </a:prstGeom>
          <a:noFill/>
          <a:ln>
            <a:noFill/>
          </a:ln>
        </p:spPr>
      </p:pic>
    </p:spTree>
    <p:extLst>
      <p:ext uri="{BB962C8B-B14F-4D97-AF65-F5344CB8AC3E}">
        <p14:creationId xmlns:p14="http://schemas.microsoft.com/office/powerpoint/2010/main" val="314037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6F6A2C2-BCCC-4C4A-B6D0-D1243780F2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7757" y="330201"/>
            <a:ext cx="9039543" cy="5825172"/>
          </a:xfrm>
          <a:prstGeom prst="rect">
            <a:avLst/>
          </a:prstGeom>
          <a:noFill/>
          <a:ln>
            <a:noFill/>
          </a:ln>
        </p:spPr>
      </p:pic>
    </p:spTree>
    <p:extLst>
      <p:ext uri="{BB962C8B-B14F-4D97-AF65-F5344CB8AC3E}">
        <p14:creationId xmlns:p14="http://schemas.microsoft.com/office/powerpoint/2010/main" val="4195792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72BF0B-9861-4378-8B4A-D4DA59A5243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35880" y="698500"/>
            <a:ext cx="8519319" cy="5546804"/>
          </a:xfrm>
          <a:prstGeom prst="rect">
            <a:avLst/>
          </a:prstGeom>
          <a:noFill/>
          <a:ln>
            <a:noFill/>
          </a:ln>
        </p:spPr>
      </p:pic>
    </p:spTree>
    <p:extLst>
      <p:ext uri="{BB962C8B-B14F-4D97-AF65-F5344CB8AC3E}">
        <p14:creationId xmlns:p14="http://schemas.microsoft.com/office/powerpoint/2010/main" val="2940590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DB3C21-DA03-43E2-B8CA-4A5D5801AC9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30312" y="1041401"/>
            <a:ext cx="8421688" cy="5334000"/>
          </a:xfrm>
          <a:prstGeom prst="rect">
            <a:avLst/>
          </a:prstGeom>
          <a:noFill/>
          <a:ln>
            <a:noFill/>
          </a:ln>
        </p:spPr>
      </p:pic>
      <p:sp>
        <p:nvSpPr>
          <p:cNvPr id="6" name="文本框 5">
            <a:extLst>
              <a:ext uri="{FF2B5EF4-FFF2-40B4-BE49-F238E27FC236}">
                <a16:creationId xmlns:a16="http://schemas.microsoft.com/office/drawing/2014/main" id="{36CD172A-2530-4761-801D-842744C93378}"/>
              </a:ext>
            </a:extLst>
          </p:cNvPr>
          <p:cNvSpPr txBox="1"/>
          <p:nvPr/>
        </p:nvSpPr>
        <p:spPr>
          <a:xfrm>
            <a:off x="584200" y="482600"/>
            <a:ext cx="201930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第二环节</a:t>
            </a:r>
          </a:p>
        </p:txBody>
      </p:sp>
    </p:spTree>
    <p:extLst>
      <p:ext uri="{BB962C8B-B14F-4D97-AF65-F5344CB8AC3E}">
        <p14:creationId xmlns:p14="http://schemas.microsoft.com/office/powerpoint/2010/main" val="266413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0305CCF-B9F4-4DCD-A0D5-39D02E99AB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69707" y="381001"/>
            <a:ext cx="8182293" cy="5895022"/>
          </a:xfrm>
          <a:prstGeom prst="rect">
            <a:avLst/>
          </a:prstGeom>
          <a:noFill/>
          <a:ln>
            <a:noFill/>
          </a:ln>
        </p:spPr>
      </p:pic>
    </p:spTree>
    <p:extLst>
      <p:ext uri="{BB962C8B-B14F-4D97-AF65-F5344CB8AC3E}">
        <p14:creationId xmlns:p14="http://schemas.microsoft.com/office/powerpoint/2010/main" val="1128750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FDB14A-451B-48B0-A85E-40ACEB38A9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80857" y="304801"/>
            <a:ext cx="8239443" cy="5875972"/>
          </a:xfrm>
          <a:prstGeom prst="rect">
            <a:avLst/>
          </a:prstGeom>
          <a:noFill/>
          <a:ln>
            <a:noFill/>
          </a:ln>
        </p:spPr>
      </p:pic>
    </p:spTree>
    <p:extLst>
      <p:ext uri="{BB962C8B-B14F-4D97-AF65-F5344CB8AC3E}">
        <p14:creationId xmlns:p14="http://schemas.microsoft.com/office/powerpoint/2010/main" val="9024477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TotalTime>
  <Words>368</Words>
  <Application>Microsoft Office PowerPoint</Application>
  <PresentationFormat>宽屏</PresentationFormat>
  <Paragraphs>24</Paragraphs>
  <Slides>23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等线</vt:lpstr>
      <vt:lpstr>等线 Light</vt:lpstr>
      <vt:lpstr>宋体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许 柏城</dc:creator>
  <cp:lastModifiedBy>xubc</cp:lastModifiedBy>
  <cp:revision>13</cp:revision>
  <dcterms:created xsi:type="dcterms:W3CDTF">2020-10-16T05:51:37Z</dcterms:created>
  <dcterms:modified xsi:type="dcterms:W3CDTF">2020-10-17T15:08:09Z</dcterms:modified>
</cp:coreProperties>
</file>